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0" autoAdjust="0"/>
    <p:restoredTop sz="94660"/>
  </p:normalViewPr>
  <p:slideViewPr>
    <p:cSldViewPr>
      <p:cViewPr varScale="1">
        <p:scale>
          <a:sx n="104" d="100"/>
          <a:sy n="104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3699804"/>
            <a:ext cx="5048256" cy="1872336"/>
          </a:xfrm>
        </p:spPr>
        <p:txBody>
          <a:bodyPr/>
          <a:lstStyle/>
          <a:p>
            <a:pPr algn="l">
              <a:lnSpc>
                <a:spcPct val="80000"/>
              </a:lnSpc>
              <a:spcBef>
                <a:spcPct val="0"/>
              </a:spcBef>
              <a:defRPr/>
            </a:pPr>
            <a:r>
              <a:rPr lang="uk-UA" sz="2400" dirty="0" smtClean="0"/>
              <a:t> </a:t>
            </a:r>
            <a:r>
              <a:rPr lang="uk-UA" sz="2400" dirty="0" smtClean="0"/>
              <a:t>       </a:t>
            </a:r>
            <a:r>
              <a:rPr lang="uk-UA" sz="1600" dirty="0" smtClean="0"/>
              <a:t>Виконав учень 23 </a:t>
            </a:r>
            <a:r>
              <a:rPr lang="uk-UA" sz="1600" dirty="0" smtClean="0"/>
              <a:t>групи</a:t>
            </a:r>
          </a:p>
          <a:p>
            <a:pPr algn="l">
              <a:lnSpc>
                <a:spcPct val="80000"/>
              </a:lnSpc>
              <a:spcBef>
                <a:spcPct val="0"/>
              </a:spcBef>
              <a:defRPr/>
            </a:pPr>
            <a:r>
              <a:rPr lang="uk-UA" sz="1600" dirty="0" smtClean="0"/>
              <a:t>           Миколаївського морського ліцею</a:t>
            </a:r>
          </a:p>
          <a:p>
            <a:pPr algn="l">
              <a:lnSpc>
                <a:spcPct val="80000"/>
              </a:lnSpc>
              <a:spcBef>
                <a:spcPct val="0"/>
              </a:spcBef>
              <a:defRPr/>
            </a:pPr>
            <a:r>
              <a:rPr lang="uk-UA" sz="1600" dirty="0" smtClean="0"/>
              <a:t>           імені професора М .</a:t>
            </a:r>
            <a:r>
              <a:rPr lang="en-US" sz="1600" dirty="0" smtClean="0"/>
              <a:t> </a:t>
            </a:r>
            <a:r>
              <a:rPr lang="uk-UA" sz="1600" dirty="0" smtClean="0"/>
              <a:t>Александрова</a:t>
            </a:r>
          </a:p>
          <a:p>
            <a:pPr algn="l">
              <a:lnSpc>
                <a:spcPct val="80000"/>
              </a:lnSpc>
              <a:spcBef>
                <a:spcPct val="0"/>
              </a:spcBef>
              <a:defRPr/>
            </a:pPr>
            <a:r>
              <a:rPr lang="uk-UA" sz="1600" dirty="0" smtClean="0"/>
              <a:t>           Миколаївської обл.,м. Миколаєва</a:t>
            </a:r>
          </a:p>
          <a:p>
            <a:pPr algn="l">
              <a:lnSpc>
                <a:spcPct val="80000"/>
              </a:lnSpc>
              <a:spcBef>
                <a:spcPct val="0"/>
              </a:spcBef>
              <a:defRPr/>
            </a:pPr>
            <a:r>
              <a:rPr lang="uk-UA" sz="1600" dirty="0" smtClean="0"/>
              <a:t>           </a:t>
            </a:r>
            <a:r>
              <a:rPr lang="uk-UA" sz="1600" dirty="0" err="1" smtClean="0"/>
              <a:t>Ябонжі</a:t>
            </a:r>
            <a:r>
              <a:rPr lang="uk-UA" sz="1600" dirty="0" smtClean="0"/>
              <a:t> Лівій</a:t>
            </a:r>
            <a:endParaRPr lang="en-US" sz="1600" dirty="0" smtClean="0"/>
          </a:p>
          <a:p>
            <a:pPr algn="l">
              <a:lnSpc>
                <a:spcPct val="80000"/>
              </a:lnSpc>
              <a:spcBef>
                <a:spcPct val="0"/>
              </a:spcBef>
              <a:defRPr/>
            </a:pPr>
            <a:r>
              <a:rPr lang="uk-UA" sz="1600" dirty="0" smtClean="0"/>
              <a:t>           Вчитель: Соколова Н. Л.</a:t>
            </a:r>
          </a:p>
          <a:p>
            <a:pPr algn="l">
              <a:lnSpc>
                <a:spcPct val="80000"/>
              </a:lnSpc>
              <a:spcBef>
                <a:spcPct val="0"/>
              </a:spcBef>
              <a:defRPr/>
            </a:pPr>
            <a:endParaRPr lang="uk-UA" sz="1600" dirty="0" smtClean="0"/>
          </a:p>
          <a:p>
            <a:pPr algn="l">
              <a:lnSpc>
                <a:spcPct val="80000"/>
              </a:lnSpc>
              <a:spcBef>
                <a:spcPct val="0"/>
              </a:spcBef>
              <a:defRPr/>
            </a:pPr>
            <a:endParaRPr lang="uk-UA" sz="1600" dirty="0" smtClean="0"/>
          </a:p>
          <a:p>
            <a:pPr algn="l">
              <a:lnSpc>
                <a:spcPct val="80000"/>
              </a:lnSpc>
              <a:spcBef>
                <a:spcPct val="0"/>
              </a:spcBef>
              <a:defRPr/>
            </a:pPr>
            <a:endParaRPr lang="uk-UA" sz="1600" dirty="0" smtClean="0"/>
          </a:p>
          <a:p>
            <a:pPr algn="l">
              <a:lnSpc>
                <a:spcPct val="80000"/>
              </a:lnSpc>
              <a:spcBef>
                <a:spcPct val="0"/>
              </a:spcBef>
              <a:defRPr/>
            </a:pPr>
            <a:endParaRPr lang="uk-UA" sz="1600" dirty="0" smtClean="0"/>
          </a:p>
          <a:p>
            <a:pPr algn="l">
              <a:lnSpc>
                <a:spcPct val="80000"/>
              </a:lnSpc>
              <a:spcBef>
                <a:spcPct val="0"/>
              </a:spcBef>
              <a:defRPr/>
            </a:pPr>
            <a:r>
              <a:rPr lang="uk-UA" sz="1600" dirty="0" smtClean="0"/>
              <a:t>Миколаїв -2012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305800" cy="2928958"/>
          </a:xfrm>
        </p:spPr>
        <p:txBody>
          <a:bodyPr/>
          <a:lstStyle/>
          <a:p>
            <a:pPr>
              <a:defRPr/>
            </a:pP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      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          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uk-UA" sz="1800" b="1" dirty="0" smtClean="0">
                <a:solidFill>
                  <a:schemeClr val="tx1"/>
                </a:solidFill>
              </a:rPr>
              <a:t/>
            </a:r>
            <a:br>
              <a:rPr lang="uk-UA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/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/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uk-UA" sz="1800" b="1" dirty="0" smtClean="0">
                <a:solidFill>
                  <a:srgbClr val="FF0000"/>
                </a:solidFill>
              </a:rPr>
              <a:t>Презентація </a:t>
            </a:r>
            <a:r>
              <a:rPr lang="uk-UA" sz="1800" b="1" dirty="0" smtClean="0">
                <a:solidFill>
                  <a:srgbClr val="FF0000"/>
                </a:solidFill>
              </a:rPr>
              <a:t>проекту</a:t>
            </a:r>
            <a:br>
              <a:rPr lang="uk-UA" sz="1800" b="1" dirty="0" smtClean="0">
                <a:solidFill>
                  <a:srgbClr val="FF0000"/>
                </a:solidFill>
              </a:rPr>
            </a:br>
            <a:r>
              <a:rPr lang="uk-UA" sz="1800" b="1" dirty="0" smtClean="0">
                <a:solidFill>
                  <a:srgbClr val="FF0000"/>
                </a:solidFill>
              </a:rPr>
              <a:t/>
            </a:r>
            <a:br>
              <a:rPr lang="uk-UA" sz="1800" b="1" dirty="0" smtClean="0">
                <a:solidFill>
                  <a:srgbClr val="FF0000"/>
                </a:solidFill>
              </a:rPr>
            </a:br>
            <a:r>
              <a:rPr lang="uk-UA" sz="1800" i="1" dirty="0" err="1" smtClean="0">
                <a:solidFill>
                  <a:srgbClr val="FF0000"/>
                </a:solidFill>
              </a:rPr>
              <a:t>“Порівняльний</a:t>
            </a:r>
            <a:r>
              <a:rPr lang="uk-UA" sz="1800" i="1" dirty="0" smtClean="0">
                <a:solidFill>
                  <a:srgbClr val="FF0000"/>
                </a:solidFill>
              </a:rPr>
              <a:t> аналіз подій, що відбулися 150 років тому:</a:t>
            </a:r>
            <a:br>
              <a:rPr lang="uk-UA" sz="1800" i="1" dirty="0" smtClean="0">
                <a:solidFill>
                  <a:srgbClr val="FF0000"/>
                </a:solidFill>
              </a:rPr>
            </a:br>
            <a:r>
              <a:rPr lang="uk-UA" sz="1800" i="1" dirty="0" smtClean="0">
                <a:solidFill>
                  <a:srgbClr val="FF0000"/>
                </a:solidFill>
              </a:rPr>
              <a:t>1) 19 лютого(3 березня) 1861 р. цар Олександр ІІ видав маніфест про відміну кріпацтва;</a:t>
            </a:r>
            <a:br>
              <a:rPr lang="uk-UA" sz="1800" i="1" dirty="0" smtClean="0">
                <a:solidFill>
                  <a:srgbClr val="FF0000"/>
                </a:solidFill>
              </a:rPr>
            </a:br>
            <a:r>
              <a:rPr lang="uk-UA" sz="1800" i="1" dirty="0" smtClean="0">
                <a:solidFill>
                  <a:srgbClr val="FF0000"/>
                </a:solidFill>
              </a:rPr>
              <a:t>2) 19 червня 1862 р. Авраам Лінкольн прийняв закон про відміну рабства в США”</a:t>
            </a:r>
            <a:r>
              <a:rPr lang="ru-RU" sz="1800" b="1" i="1" dirty="0" smtClean="0">
                <a:solidFill>
                  <a:srgbClr val="FF0000"/>
                </a:solidFill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</a:rPr>
            </a:b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85728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                  </a:t>
            </a:r>
            <a:r>
              <a:rPr lang="uk-UA" b="1" dirty="0" err="1" smtClean="0"/>
              <a:t>Всеукраінський</a:t>
            </a:r>
            <a:r>
              <a:rPr lang="uk-UA" b="1" dirty="0" smtClean="0"/>
              <a:t> </a:t>
            </a:r>
            <a:r>
              <a:rPr lang="uk-UA" b="1" dirty="0" smtClean="0"/>
              <a:t>комплексний інтерактивний конкурс</a:t>
            </a:r>
            <a:br>
              <a:rPr lang="uk-UA" b="1" dirty="0" smtClean="0"/>
            </a:br>
            <a:r>
              <a:rPr lang="uk-UA" b="1" dirty="0" smtClean="0"/>
              <a:t>                                                    “</a:t>
            </a:r>
            <a:r>
              <a:rPr lang="uk-UA" b="1" dirty="0" smtClean="0"/>
              <a:t>Історик-Юніор-2012”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Последствия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886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927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Отмена рабства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Отмена крепостного права</a:t>
                      </a:r>
                      <a:endParaRPr lang="ru-RU" dirty="0"/>
                    </a:p>
                  </a:txBody>
                  <a:tcPr/>
                </a:tc>
              </a:tr>
              <a:tr h="18388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Ликвидация института рабства в США безвозвратно.</a:t>
                      </a:r>
                      <a:r>
                        <a:rPr lang="ru-RU" baseline="0" dirty="0" smtClean="0"/>
                        <a:t> Рабы получили личную свободу и права. Падение плантаций южных штатов Америки. </a:t>
                      </a:r>
                      <a:r>
                        <a:rPr lang="ru-RU" baseline="0" dirty="0" err="1" smtClean="0"/>
                        <a:t>Обьеденение</a:t>
                      </a:r>
                      <a:r>
                        <a:rPr lang="ru-RU" baseline="0" dirty="0" smtClean="0"/>
                        <a:t> штатов Америки в США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Ликвидация крепостной</a:t>
                      </a:r>
                      <a:r>
                        <a:rPr lang="ru-RU" baseline="0" dirty="0" smtClean="0"/>
                        <a:t> зависимости. Демократизация и модернизация русского общества. Появление и развитие новых </a:t>
                      </a:r>
                      <a:r>
                        <a:rPr lang="ru-RU" baseline="0" dirty="0" err="1" smtClean="0"/>
                        <a:t>предприятельств</a:t>
                      </a:r>
                      <a:r>
                        <a:rPr lang="ru-RU" baseline="0" dirty="0" smtClean="0"/>
                        <a:t> с </a:t>
                      </a:r>
                      <a:r>
                        <a:rPr lang="ru-RU" baseline="0" dirty="0" err="1" smtClean="0"/>
                        <a:t>свободнооплачиваемой</a:t>
                      </a:r>
                      <a:r>
                        <a:rPr lang="ru-RU" baseline="0" dirty="0" smtClean="0"/>
                        <a:t> трудовой силой</a:t>
                      </a:r>
                      <a:endParaRPr lang="ru-RU" dirty="0"/>
                    </a:p>
                  </a:txBody>
                  <a:tcPr/>
                </a:tc>
              </a:tr>
              <a:tr h="5449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Проблемы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7268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Усилилась дискриминация чернокожего населения Америки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Отмена стала лишь формальной из-за того,</a:t>
                      </a:r>
                      <a:r>
                        <a:rPr lang="ru-RU" baseline="0" dirty="0" smtClean="0"/>
                        <a:t> что крестьяне не были в состоянии оплатить свою свободу перед помещиками. Непринятие в обществе свободных крестьян из-за своего происхождения.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48577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Вывод: отмены крепостного права и рабства в Америке очень похожи во многих критериях, несмотря на то, что в этих государствах были разные ситуации с правительством, экономикой и обществом.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/>
              <a:t>КОНЕЦ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35771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475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Сравнение</a:t>
                      </a:r>
                      <a:endParaRPr lang="ru-RU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Раб</a:t>
                      </a:r>
                      <a:endParaRPr lang="ru-RU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Крепостной</a:t>
                      </a:r>
                      <a:endParaRPr lang="ru-RU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7475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Малое наличие</a:t>
                      </a:r>
                      <a:r>
                        <a:rPr lang="ru-RU" baseline="0" dirty="0" smtClean="0"/>
                        <a:t> прав</a:t>
                      </a:r>
                      <a:endParaRPr lang="ru-RU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7475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Расовая дискриминация</a:t>
                      </a:r>
                      <a:endParaRPr lang="ru-RU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10575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Тяжёлые</a:t>
                      </a:r>
                      <a:r>
                        <a:rPr lang="ru-RU" baseline="0" dirty="0" smtClean="0"/>
                        <a:t> условия работы</a:t>
                      </a:r>
                      <a:endParaRPr lang="ru-RU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105756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Неоплачиваемость</a:t>
                      </a:r>
                      <a:r>
                        <a:rPr lang="ru-RU" dirty="0" smtClean="0"/>
                        <a:t> труда</a:t>
                      </a:r>
                      <a:endParaRPr lang="ru-RU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начала сравним рабов и крепостных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762000"/>
          </a:xfrm>
        </p:spPr>
        <p:txBody>
          <a:bodyPr/>
          <a:lstStyle/>
          <a:p>
            <a:pPr algn="ctr"/>
            <a:r>
              <a:rPr lang="ru-RU" dirty="0" smtClean="0"/>
              <a:t>Усадьба русского помещика</a:t>
            </a:r>
            <a:endParaRPr lang="ru-RU" dirty="0"/>
          </a:p>
        </p:txBody>
      </p:sp>
      <p:pic>
        <p:nvPicPr>
          <p:cNvPr id="7" name="Содержимое 6" descr="6-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34" y="2500306"/>
            <a:ext cx="3929090" cy="32861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Содержимое 7" descr="10-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14876" y="2500306"/>
            <a:ext cx="3857652" cy="328614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0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3438" y="1214422"/>
            <a:ext cx="4040188" cy="762000"/>
          </a:xfrm>
        </p:spPr>
        <p:txBody>
          <a:bodyPr/>
          <a:lstStyle/>
          <a:p>
            <a:pPr algn="ctr"/>
            <a:r>
              <a:rPr lang="ru-RU" dirty="0" smtClean="0"/>
              <a:t>Усадьба американского рабовладельца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305800" cy="2357454"/>
          </a:xfrm>
        </p:spPr>
        <p:txBody>
          <a:bodyPr/>
          <a:lstStyle/>
          <a:p>
            <a:r>
              <a:rPr lang="ru-RU" sz="2800" dirty="0" smtClean="0"/>
              <a:t>Вывод: Рабство в Америке и крепостное право в России почти ничем не отличались.</a:t>
            </a:r>
          </a:p>
          <a:p>
            <a:r>
              <a:rPr lang="ru-RU" sz="2800" dirty="0" smtClean="0"/>
              <a:t>Отличались только расовой дискриминацией темнокожих рабов, что есть проблемой и в наше время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28596" y="4214818"/>
            <a:ext cx="8305800" cy="1981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514351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Вывод: Пока что особые отличия не заметны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000109"/>
          <a:ext cx="8229600" cy="356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78"/>
                <a:gridCol w="2728922"/>
                <a:gridCol w="2743200"/>
              </a:tblGrid>
              <a:tr h="4953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Критерии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Рабство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Крепостное право</a:t>
                      </a:r>
                      <a:endParaRPr lang="ru-RU" sz="2000" dirty="0"/>
                    </a:p>
                  </a:txBody>
                  <a:tcPr/>
                </a:tc>
              </a:tr>
              <a:tr h="4953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Владельцы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Плантаторы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Помещики</a:t>
                      </a:r>
                      <a:endParaRPr lang="ru-RU" sz="2000" dirty="0"/>
                    </a:p>
                  </a:txBody>
                  <a:tcPr/>
                </a:tc>
              </a:tr>
              <a:tr h="12573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Инициаторы</a:t>
                      </a:r>
                      <a:r>
                        <a:rPr lang="ru-RU" sz="2000" baseline="0" dirty="0" smtClean="0"/>
                        <a:t> освобождения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Аболиционисты и правительство северных штатов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Декабристы и либеральное дворянство</a:t>
                      </a:r>
                      <a:endParaRPr lang="ru-RU" sz="2000" dirty="0"/>
                    </a:p>
                  </a:txBody>
                  <a:tcPr/>
                </a:tc>
              </a:tr>
              <a:tr h="82391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Зарождение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16-17 века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 век</a:t>
                      </a:r>
                      <a:endParaRPr lang="ru-RU" sz="2000" dirty="0"/>
                    </a:p>
                  </a:txBody>
                  <a:tcPr/>
                </a:tc>
              </a:tr>
              <a:tr h="4953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Год отмены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1865</a:t>
                      </a:r>
                      <a:r>
                        <a:rPr lang="ru-RU" sz="2000" baseline="0" dirty="0" smtClean="0"/>
                        <a:t>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1861 г.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Так же наводят нас на подозрение небольшая разница в датах отмены крепостного права и рабства</a:t>
            </a:r>
            <a:endParaRPr lang="ru-RU" sz="36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214810" y="2214554"/>
            <a:ext cx="71438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286124"/>
            <a:ext cx="79296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Это объясняется тем, что аболиционисты и русские </a:t>
            </a:r>
            <a:r>
              <a:rPr lang="ru-RU" sz="2800" dirty="0" err="1" smtClean="0"/>
              <a:t>либералисты</a:t>
            </a:r>
            <a:r>
              <a:rPr lang="ru-RU" sz="2800" dirty="0" smtClean="0"/>
              <a:t> были почти сообщниками из-за общего </a:t>
            </a:r>
            <a:r>
              <a:rPr lang="ru-RU" sz="2800" dirty="0" err="1" smtClean="0"/>
              <a:t>напрявления</a:t>
            </a:r>
            <a:r>
              <a:rPr lang="ru-RU" sz="2800" dirty="0" smtClean="0"/>
              <a:t> деятельности</a:t>
            </a:r>
            <a:endParaRPr lang="ru-RU" sz="28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143372" y="5286388"/>
            <a:ext cx="785818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924800" cy="785818"/>
          </a:xfrm>
        </p:spPr>
        <p:txBody>
          <a:bodyPr/>
          <a:lstStyle/>
          <a:p>
            <a:r>
              <a:rPr lang="ru-RU" dirty="0" smtClean="0"/>
              <a:t>Факты для подтверждения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500306"/>
            <a:ext cx="7924800" cy="35719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В штатах Америки часто встречались русская поэзия с описанием крестьян и крепостного права вообще, что имело лирический характер и тронуло сердца американцев.</a:t>
            </a:r>
          </a:p>
          <a:p>
            <a:pPr>
              <a:buFontTx/>
              <a:buChar char="-"/>
            </a:pPr>
            <a:r>
              <a:rPr lang="ru-RU" sz="2400" dirty="0" smtClean="0"/>
              <a:t> Сам президент Линкольн ездил в Петербург и присутствовал на лекциях про крепостничество.</a:t>
            </a:r>
          </a:p>
          <a:p>
            <a:pPr>
              <a:buFontTx/>
              <a:buChar char="-"/>
            </a:pPr>
            <a:r>
              <a:rPr lang="ru-RU" sz="2400" dirty="0" smtClean="0"/>
              <a:t>Писал А. </a:t>
            </a:r>
            <a:r>
              <a:rPr lang="ru-RU" sz="2400" dirty="0" err="1" smtClean="0"/>
              <a:t>Уолдмэн</a:t>
            </a:r>
            <a:r>
              <a:rPr lang="ru-RU" sz="2400" dirty="0" smtClean="0"/>
              <a:t> (американский историк): «Отмена крепостного права вселила новое мужество и силы всем, кто боролся за разрушение института человеческого рабства в США»</a:t>
            </a:r>
            <a:endParaRPr lang="ru-RU" sz="24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929058" y="1428736"/>
            <a:ext cx="928694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28596" y="500042"/>
            <a:ext cx="8305800" cy="2286016"/>
          </a:xfrm>
        </p:spPr>
        <p:txBody>
          <a:bodyPr/>
          <a:lstStyle/>
          <a:p>
            <a:r>
              <a:rPr lang="ru-RU" dirty="0" smtClean="0"/>
              <a:t>В ноябре 1861 года газета "Нью-Йорк </a:t>
            </a:r>
            <a:r>
              <a:rPr lang="ru-RU" dirty="0" err="1" smtClean="0"/>
              <a:t>дейли</a:t>
            </a:r>
            <a:r>
              <a:rPr lang="ru-RU" dirty="0" smtClean="0"/>
              <a:t> </a:t>
            </a:r>
            <a:r>
              <a:rPr lang="ru-RU" dirty="0" err="1" smtClean="0"/>
              <a:t>трибюн</a:t>
            </a:r>
            <a:r>
              <a:rPr lang="ru-RU" dirty="0" smtClean="0"/>
              <a:t>" опубликовала статью "Эмансипация в России", в которой отмена крепостного права в России рассматривалась как пример, могущий служить для обоснования необходимости ликвидации рабства в Америке.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3714752"/>
            <a:ext cx="8305800" cy="2195514"/>
          </a:xfrm>
        </p:spPr>
        <p:txBody>
          <a:bodyPr/>
          <a:lstStyle/>
          <a:p>
            <a:r>
              <a:rPr lang="ru-RU" sz="2800" dirty="0" smtClean="0"/>
              <a:t>Реформы Русской империи 1861 года имели большое влияние на ход ликвидации рабства, потому они, по своей специфике очень, похожи. А разница в датах объясняется длительной гражданской войной в Америке.</a:t>
            </a:r>
            <a:endParaRPr lang="ru-RU" sz="28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14810" y="2428868"/>
            <a:ext cx="714380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15370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1913"/>
                <a:gridCol w="4093457"/>
              </a:tblGrid>
              <a:tr h="5451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Крепостного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Рабства</a:t>
                      </a:r>
                      <a:endParaRPr lang="ru-RU" dirty="0"/>
                    </a:p>
                  </a:txBody>
                  <a:tcPr/>
                </a:tc>
              </a:tr>
              <a:tr h="107503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Отмены готовились за долго до самого события, понемногу достигая цели.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16613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Идея</a:t>
                      </a:r>
                      <a:r>
                        <a:rPr lang="ru-RU" sz="2000" baseline="0" dirty="0" smtClean="0"/>
                        <a:t> отмены крепостного права появилась в конце 18 века, в задумках царя Павла </a:t>
                      </a:r>
                      <a:r>
                        <a:rPr lang="en-US" sz="2000" baseline="0" dirty="0" smtClean="0"/>
                        <a:t>I</a:t>
                      </a:r>
                      <a:r>
                        <a:rPr lang="ru-RU" sz="2000" baseline="0" dirty="0" smtClean="0"/>
                        <a:t>. Тогда были подписаны первые манифесты о вольности крестьян в некоторых губерниях.</a:t>
                      </a:r>
                    </a:p>
                    <a:p>
                      <a:pPr algn="ctr"/>
                      <a:r>
                        <a:rPr lang="ru-RU" sz="2000" baseline="0" dirty="0" smtClean="0"/>
                        <a:t>Так в начале 19 века почти половина губерний Российской империи не имели крепостного права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Идеи об освобождении рабов</a:t>
                      </a:r>
                      <a:r>
                        <a:rPr lang="ru-RU" baseline="0" dirty="0" smtClean="0"/>
                        <a:t> возникли в 18-19 веках. К середине 19 века все северные штаты Америки отказались от рабства.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191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Предыстории отмен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779</TotalTime>
  <Words>499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                                                   Презентація проекту  “Порівняльний аналіз подій, що відбулися 150 років тому: 1) 19 лютого(3 березня) 1861 р. цар Олександр ІІ видав маніфест про відміну кріпацтва; 2) 19 червня 1862 р. Авраам Лінкольн прийняв закон про відміну рабства в США” </vt:lpstr>
      <vt:lpstr>Для начала сравним рабов и крепостных</vt:lpstr>
      <vt:lpstr>Слайд 3</vt:lpstr>
      <vt:lpstr>Слайд 4</vt:lpstr>
      <vt:lpstr>Вывод: Пока что особые отличия не заметны</vt:lpstr>
      <vt:lpstr>  Так же наводят нас на подозрение небольшая разница в датах отмены крепостного права и рабства</vt:lpstr>
      <vt:lpstr>Факты для подтверждения</vt:lpstr>
      <vt:lpstr>Реформы Русской империи 1861 года имели большое влияние на ход ликвидации рабства, потому они, по своей специфике очень, похожи. А разница в датах объясняется длительной гражданской войной в Америке.</vt:lpstr>
      <vt:lpstr>Предыстории отмен</vt:lpstr>
      <vt:lpstr>Последствия</vt:lpstr>
      <vt:lpstr>Вывод: отмены крепостного права и рабства в Америке очень похожи во многих критериях, несмотря на то, что в этих государствах были разные ситуации с правительством, экономикой и обществом.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75</cp:revision>
  <dcterms:modified xsi:type="dcterms:W3CDTF">2012-04-02T07:46:58Z</dcterms:modified>
</cp:coreProperties>
</file>